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jgMEBrAfek+53J31CmXrEn5JI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li.ADEMILARAI\Desktop\Cart&#227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Planilha1!$I$26:$I$28</c:f>
              <c:strCache>
                <c:ptCount val="3"/>
                <c:pt idx="0">
                  <c:v>PERÍODO/2023</c:v>
                </c:pt>
                <c:pt idx="2">
                  <c:v>QUANTIDADE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Planilha1!$H$29:$H$34</c:f>
              <c:strCache>
                <c:ptCount val="6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</c:strCache>
            </c:strRef>
          </c:cat>
          <c:val>
            <c:numRef>
              <c:f>Planilha1!$I$29:$I$34</c:f>
              <c:numCache>
                <c:formatCode>General</c:formatCode>
                <c:ptCount val="6"/>
                <c:pt idx="0">
                  <c:v>6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09-4D87-8003-C50EC3BA945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27190608"/>
        <c:axId val="2057454688"/>
      </c:lineChart>
      <c:catAx>
        <c:axId val="112719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7454688"/>
        <c:crosses val="autoZero"/>
        <c:auto val="1"/>
        <c:lblAlgn val="ctr"/>
        <c:lblOffset val="100"/>
        <c:noMultiLvlLbl val="0"/>
      </c:catAx>
      <c:valAx>
        <c:axId val="205745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719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e265cdf8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ae265cdf8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78744af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b78744af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78744af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b78744af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jpg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93516" y="-181626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7890441" y="2817645"/>
            <a:ext cx="2679032" cy="122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E732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RELATÓRIO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E7322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OUVIDORIA </a:t>
            </a:r>
            <a:endParaRPr sz="3200" b="1" i="0" u="none" strike="noStrike" cap="none">
              <a:solidFill>
                <a:srgbClr val="E732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E732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E7322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705956" y="4026814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pt-BR" sz="2200" b="1" i="0" u="none" strike="noStrike" cap="none" dirty="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º SEMESTRE 2023</a:t>
            </a:r>
            <a:endParaRPr sz="2200" b="0" i="0" u="none" strike="noStrike" cap="none" dirty="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1" descr="Foto editada de grupo de pessoas posando para fo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18196" y="-300740"/>
            <a:ext cx="9550336" cy="715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9924020" y="5699758"/>
            <a:ext cx="9354133" cy="644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6651" y="4581499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 descr="Prédio com parede de tijolos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/>
          <p:nvPr/>
        </p:nvSpPr>
        <p:spPr>
          <a:xfrm>
            <a:off x="7047851" y="0"/>
            <a:ext cx="5143500" cy="6858000"/>
          </a:xfrm>
          <a:prstGeom prst="rect">
            <a:avLst/>
          </a:prstGeom>
          <a:solidFill>
            <a:srgbClr val="473835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7311462" y="5737320"/>
            <a:ext cx="282148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7300311" y="6130848"/>
            <a:ext cx="2210862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t-BR" sz="3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conosco!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027" y="1052695"/>
            <a:ext cx="8379481" cy="570909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430126" y="1613025"/>
            <a:ext cx="465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Ouvidoria Ademicon está aqui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ouvir você!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430115" y="2374115"/>
            <a:ext cx="6096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Temos o compromisso de atuar como a segunda instância para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resolução de reclamações e gestão de sugestões, elogios 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orientações. Representamos a voz dos nossos consorciados, conduzindo as manifestações de forma imparcial, isenta e transparente perante a companhia.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430115" y="3696296"/>
            <a:ext cx="6096000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Asseguramos manter constante programa de treinamento e investimentos voltados para o aperfeiçoamento profissional dos nossos colaboradores, ao qual entendemos não faltar informações, estrutura e todo suporte necessário para a realização de um trabalho  de qualidade dentro dos canais convencionais de atendimento.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30115" y="5152816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Porém, caso a sua solicitação não seja atendida e/ou a resposta não seja considerada satisfatória, procure a nossa Ouvidoria.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pt-BR" sz="13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Contamos com um time especializado e certificado  para prestar atendimento aos consorciados e utilizar as manifestações como subsídio para melhoria de processos, produtos e atendimento.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126" y="529499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e265cdf83_0_13" descr="Uma imagem contendo Interface gráfica do usuári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r="8424"/>
          <a:stretch/>
        </p:blipFill>
        <p:spPr>
          <a:xfrm>
            <a:off x="655467" y="990600"/>
            <a:ext cx="11155531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ae265cdf83_0_13"/>
          <p:cNvPicPr preferRelativeResize="0"/>
          <p:nvPr/>
        </p:nvPicPr>
        <p:blipFill rotWithShape="1">
          <a:blip r:embed="rId4">
            <a:alphaModFix/>
          </a:blip>
          <a:srcRect b="60160"/>
          <a:stretch/>
        </p:blipFill>
        <p:spPr>
          <a:xfrm>
            <a:off x="3176028" y="7176446"/>
            <a:ext cx="12284926" cy="244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ae265cdf83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180" y="154112"/>
            <a:ext cx="2740560" cy="186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ae265cdf83_0_13"/>
          <p:cNvSpPr/>
          <p:nvPr/>
        </p:nvSpPr>
        <p:spPr>
          <a:xfrm>
            <a:off x="870269" y="681369"/>
            <a:ext cx="28214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Canais 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Atendimento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ae265cdf83_0_13" descr="Logotipo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5065" y="-1639899"/>
            <a:ext cx="2303426" cy="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ae265cdf83_0_13"/>
          <p:cNvSpPr/>
          <p:nvPr/>
        </p:nvSpPr>
        <p:spPr>
          <a:xfrm>
            <a:off x="4367894" y="3760035"/>
            <a:ext cx="175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0800 602 9080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ae265cdf83_0_13"/>
          <p:cNvSpPr/>
          <p:nvPr/>
        </p:nvSpPr>
        <p:spPr>
          <a:xfrm>
            <a:off x="7533265" y="3635667"/>
            <a:ext cx="360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www.ademicon.com.br/ouvidoria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ae265cdf83_0_13"/>
          <p:cNvSpPr/>
          <p:nvPr/>
        </p:nvSpPr>
        <p:spPr>
          <a:xfrm>
            <a:off x="7533276" y="4026200"/>
            <a:ext cx="2863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ouvidoria@ademicon.com.br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gae265cdf83_0_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77985" y="5898913"/>
            <a:ext cx="1317410" cy="897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gae265cdf83_0_13"/>
          <p:cNvCxnSpPr/>
          <p:nvPr/>
        </p:nvCxnSpPr>
        <p:spPr>
          <a:xfrm>
            <a:off x="3876384" y="3426413"/>
            <a:ext cx="0" cy="1199700"/>
          </a:xfrm>
          <a:prstGeom prst="straightConnector1">
            <a:avLst/>
          </a:prstGeom>
          <a:noFill/>
          <a:ln w="25400" cap="flat" cmpd="sng">
            <a:solidFill>
              <a:srgbClr val="E7322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18" name="Google Shape;118;gae265cdf83_0_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2240" y="4077939"/>
            <a:ext cx="290337" cy="20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ae265cdf83_0_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22895" y="3663124"/>
            <a:ext cx="252862" cy="252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ae265cdf83_0_13"/>
          <p:cNvSpPr/>
          <p:nvPr/>
        </p:nvSpPr>
        <p:spPr>
          <a:xfrm>
            <a:off x="3176028" y="7169955"/>
            <a:ext cx="13448370" cy="2460139"/>
          </a:xfrm>
          <a:prstGeom prst="rect">
            <a:avLst/>
          </a:prstGeom>
          <a:solidFill>
            <a:srgbClr val="F2F2F2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gae265cdf83_0_13"/>
          <p:cNvCxnSpPr/>
          <p:nvPr/>
        </p:nvCxnSpPr>
        <p:spPr>
          <a:xfrm>
            <a:off x="6746332" y="3426413"/>
            <a:ext cx="0" cy="1199700"/>
          </a:xfrm>
          <a:prstGeom prst="straightConnector1">
            <a:avLst/>
          </a:prstGeom>
          <a:noFill/>
          <a:ln w="25400" cap="flat" cmpd="sng">
            <a:solidFill>
              <a:srgbClr val="E7322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22" name="Google Shape;122;gae265cdf83_0_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5201" y="3527962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b78744af00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180" y="154112"/>
            <a:ext cx="2740560" cy="186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b78744af00_0_7" descr="Mulher falando no celular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l="39168"/>
          <a:stretch/>
        </p:blipFill>
        <p:spPr>
          <a:xfrm>
            <a:off x="5933635" y="0"/>
            <a:ext cx="62577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b78744af00_0_7"/>
          <p:cNvSpPr txBox="1"/>
          <p:nvPr/>
        </p:nvSpPr>
        <p:spPr>
          <a:xfrm>
            <a:off x="97476" y="6233374"/>
            <a:ext cx="5847178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*O prazo de resolução, conforme determinação do Banco Central na Resolução </a:t>
            </a:r>
            <a:r>
              <a:rPr lang="pt-BR" sz="12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n° 28 de 23/10/2020</a:t>
            </a:r>
            <a:r>
              <a:rPr lang="pt-BR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é de até 10 dias úteis </a:t>
            </a:r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gb78744af00_0_7"/>
          <p:cNvSpPr/>
          <p:nvPr/>
        </p:nvSpPr>
        <p:spPr>
          <a:xfrm>
            <a:off x="835555" y="579877"/>
            <a:ext cx="19811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Manifestações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gb78744af00_0_7"/>
          <p:cNvGrpSpPr/>
          <p:nvPr/>
        </p:nvGrpSpPr>
        <p:grpSpPr>
          <a:xfrm>
            <a:off x="898405" y="3641361"/>
            <a:ext cx="1688283" cy="721220"/>
            <a:chOff x="3121827" y="3371579"/>
            <a:chExt cx="1688283" cy="721220"/>
          </a:xfrm>
        </p:grpSpPr>
        <p:sp>
          <p:nvSpPr>
            <p:cNvPr id="132" name="Google Shape;132;gb78744af00_0_7"/>
            <p:cNvSpPr/>
            <p:nvPr/>
          </p:nvSpPr>
          <p:spPr>
            <a:xfrm>
              <a:off x="3121827" y="3371579"/>
              <a:ext cx="16882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Quantidade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b78744af00_0_7"/>
            <p:cNvSpPr/>
            <p:nvPr/>
          </p:nvSpPr>
          <p:spPr>
            <a:xfrm>
              <a:off x="3729365" y="3692730"/>
              <a:ext cx="47320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dirty="0">
                  <a:solidFill>
                    <a:srgbClr val="3F3F3F"/>
                  </a:solidFill>
                  <a:latin typeface="Century Gothic"/>
                  <a:ea typeface="Arial"/>
                  <a:cs typeface="Arial"/>
                  <a:sym typeface="Century Gothic"/>
                </a:rPr>
                <a:t>29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gb78744af00_0_7"/>
          <p:cNvSpPr/>
          <p:nvPr/>
        </p:nvSpPr>
        <p:spPr>
          <a:xfrm>
            <a:off x="5937951" y="0"/>
            <a:ext cx="6253400" cy="6858000"/>
          </a:xfrm>
          <a:prstGeom prst="rect">
            <a:avLst/>
          </a:prstGeom>
          <a:solidFill>
            <a:srgbClr val="473835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b78744af00_0_7" descr="Logotip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8202" y="-3546768"/>
            <a:ext cx="3507188" cy="76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b78744af00_0_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2641" y="402081"/>
            <a:ext cx="8821132" cy="620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b78744af00_0_7"/>
          <p:cNvSpPr/>
          <p:nvPr/>
        </p:nvSpPr>
        <p:spPr>
          <a:xfrm>
            <a:off x="871342" y="3043259"/>
            <a:ext cx="1742400" cy="17424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gb78744af00_0_7"/>
          <p:cNvGrpSpPr/>
          <p:nvPr/>
        </p:nvGrpSpPr>
        <p:grpSpPr>
          <a:xfrm>
            <a:off x="3288203" y="3369066"/>
            <a:ext cx="1664237" cy="1265850"/>
            <a:chOff x="3167165" y="3088600"/>
            <a:chExt cx="1664237" cy="1265850"/>
          </a:xfrm>
        </p:grpSpPr>
        <p:sp>
          <p:nvSpPr>
            <p:cNvPr id="139" name="Google Shape;139;gb78744af00_0_7"/>
            <p:cNvSpPr/>
            <p:nvPr/>
          </p:nvSpPr>
          <p:spPr>
            <a:xfrm>
              <a:off x="3167165" y="3088600"/>
              <a:ext cx="166423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Média de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dias úteis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 resolução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b78744af00_0_7"/>
            <p:cNvSpPr/>
            <p:nvPr/>
          </p:nvSpPr>
          <p:spPr>
            <a:xfrm>
              <a:off x="3755841" y="3954340"/>
              <a:ext cx="4732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pt-BR" sz="2000" b="1" dirty="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gb78744af00_0_7"/>
          <p:cNvSpPr/>
          <p:nvPr/>
        </p:nvSpPr>
        <p:spPr>
          <a:xfrm>
            <a:off x="3249115" y="3054596"/>
            <a:ext cx="1742400" cy="17424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b78744af00_0_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77985" y="5898913"/>
            <a:ext cx="1317410" cy="89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b78744af00_0_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04101" y="579874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b78744af00_0_0"/>
          <p:cNvPicPr preferRelativeResize="0"/>
          <p:nvPr/>
        </p:nvPicPr>
        <p:blipFill rotWithShape="1">
          <a:blip r:embed="rId3">
            <a:alphaModFix/>
          </a:blip>
          <a:srcRect t="8988" r="91355" b="11130"/>
          <a:stretch/>
        </p:blipFill>
        <p:spPr>
          <a:xfrm>
            <a:off x="5135" y="1295463"/>
            <a:ext cx="1053103" cy="54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b78744af00_0_0"/>
          <p:cNvSpPr/>
          <p:nvPr/>
        </p:nvSpPr>
        <p:spPr>
          <a:xfrm>
            <a:off x="898405" y="895353"/>
            <a:ext cx="28214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b78744af0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7985" y="5898913"/>
            <a:ext cx="1317410" cy="89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b78744af00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180" y="154112"/>
            <a:ext cx="2740560" cy="186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b78744af00_0_0"/>
          <p:cNvSpPr/>
          <p:nvPr/>
        </p:nvSpPr>
        <p:spPr>
          <a:xfrm>
            <a:off x="1045490" y="895353"/>
            <a:ext cx="28214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06277F-17FC-CA35-2192-ED1CA6010245}"/>
              </a:ext>
            </a:extLst>
          </p:cNvPr>
          <p:cNvSpPr txBox="1"/>
          <p:nvPr/>
        </p:nvSpPr>
        <p:spPr>
          <a:xfrm>
            <a:off x="3521289" y="140093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>
                <a:solidFill>
                  <a:srgbClr val="3F3F3F"/>
                </a:solidFill>
                <a:latin typeface="Century Gothic"/>
                <a:sym typeface="Century Gothic"/>
              </a:rPr>
              <a:t>Dias úteis para resolução de manifestações</a:t>
            </a:r>
            <a:endParaRPr lang="pt-BR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2CDAD3E-9C7A-0C42-9A84-646B08429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752273"/>
              </p:ext>
            </p:extLst>
          </p:nvPr>
        </p:nvGraphicFramePr>
        <p:xfrm>
          <a:off x="3810000" y="2057399"/>
          <a:ext cx="5609208" cy="299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" descr="Uma imagem contendo vestuário, mulher, homem, segurand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21037" r="11458"/>
          <a:stretch/>
        </p:blipFill>
        <p:spPr>
          <a:xfrm>
            <a:off x="4931663" y="0"/>
            <a:ext cx="72603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/>
          <p:nvPr/>
        </p:nvSpPr>
        <p:spPr>
          <a:xfrm>
            <a:off x="4931014" y="0"/>
            <a:ext cx="7260337" cy="6858000"/>
          </a:xfrm>
          <a:prstGeom prst="rect">
            <a:avLst/>
          </a:prstGeom>
          <a:solidFill>
            <a:srgbClr val="473835">
              <a:alpha val="6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8751" y="3263424"/>
            <a:ext cx="240789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228</Words>
  <Application>Microsoft Office PowerPoint</Application>
  <PresentationFormat>Widescreen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GPAC031</dc:creator>
  <cp:lastModifiedBy>Danielli Ferreira Assef</cp:lastModifiedBy>
  <cp:revision>4</cp:revision>
  <dcterms:created xsi:type="dcterms:W3CDTF">2020-09-04T17:06:30Z</dcterms:created>
  <dcterms:modified xsi:type="dcterms:W3CDTF">2024-01-16T17:44:48Z</dcterms:modified>
</cp:coreProperties>
</file>